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63" r:id="rId5"/>
    <p:sldId id="282" r:id="rId6"/>
    <p:sldId id="279" r:id="rId7"/>
    <p:sldId id="267" r:id="rId8"/>
    <p:sldId id="258" r:id="rId9"/>
    <p:sldId id="262" r:id="rId10"/>
    <p:sldId id="264" r:id="rId11"/>
    <p:sldId id="265" r:id="rId12"/>
    <p:sldId id="266"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644"/>
    <a:srgbClr val="A7FF00"/>
    <a:srgbClr val="B8A1FF"/>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017374-C4EE-44D0-A42D-11CE7E083819}" v="2" dt="2023-02-13T11:09:33.044"/>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0968" autoAdjust="0"/>
  </p:normalViewPr>
  <p:slideViewPr>
    <p:cSldViewPr snapToGrid="0">
      <p:cViewPr varScale="1">
        <p:scale>
          <a:sx n="87" d="100"/>
          <a:sy n="87" d="100"/>
        </p:scale>
        <p:origin x="72" y="50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Noordeloos" userId="df9f46e9-7760-4f6a-814f-9e8180d7b46a" providerId="ADAL" clId="{F4017374-C4EE-44D0-A42D-11CE7E083819}"/>
    <pc:docChg chg="addSld modSld">
      <pc:chgData name="Thomas Noordeloos" userId="df9f46e9-7760-4f6a-814f-9e8180d7b46a" providerId="ADAL" clId="{F4017374-C4EE-44D0-A42D-11CE7E083819}" dt="2023-02-13T11:09:33.044" v="1"/>
      <pc:docMkLst>
        <pc:docMk/>
      </pc:docMkLst>
      <pc:sldChg chg="add">
        <pc:chgData name="Thomas Noordeloos" userId="df9f46e9-7760-4f6a-814f-9e8180d7b46a" providerId="ADAL" clId="{F4017374-C4EE-44D0-A42D-11CE7E083819}" dt="2023-02-13T11:09:08.559" v="0"/>
        <pc:sldMkLst>
          <pc:docMk/>
          <pc:sldMk cId="884154923" sldId="279"/>
        </pc:sldMkLst>
      </pc:sldChg>
      <pc:sldChg chg="add">
        <pc:chgData name="Thomas Noordeloos" userId="df9f46e9-7760-4f6a-814f-9e8180d7b46a" providerId="ADAL" clId="{F4017374-C4EE-44D0-A42D-11CE7E083819}" dt="2023-02-13T11:09:33.044" v="1"/>
        <pc:sldMkLst>
          <pc:docMk/>
          <pc:sldMk cId="1761333913" sldId="28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31538-1FC0-48D9-B70E-2DC3874948F2}" type="datetimeFigureOut">
              <a:rPr lang="nl-NL" smtClean="0"/>
              <a:t>13-2-2023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CD9B25-5126-4124-8E8A-22611371FAEC}" type="slidenum">
              <a:rPr lang="nl-NL" smtClean="0"/>
              <a:t>‹nr.›</a:t>
            </a:fld>
            <a:endParaRPr lang="nl-NL"/>
          </a:p>
        </p:txBody>
      </p:sp>
    </p:spTree>
    <p:extLst>
      <p:ext uri="{BB962C8B-B14F-4D97-AF65-F5344CB8AC3E}">
        <p14:creationId xmlns:p14="http://schemas.microsoft.com/office/powerpoint/2010/main" val="333447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https://blog3.han.nl/communicatietoolbox/cameron-quinn/</a:t>
            </a:r>
          </a:p>
        </p:txBody>
      </p:sp>
      <p:sp>
        <p:nvSpPr>
          <p:cNvPr id="4" name="Tijdelijke aanduiding voor dianummer 3"/>
          <p:cNvSpPr>
            <a:spLocks noGrp="1"/>
          </p:cNvSpPr>
          <p:nvPr>
            <p:ph type="sldNum" sz="quarter" idx="5"/>
          </p:nvPr>
        </p:nvSpPr>
        <p:spPr/>
        <p:txBody>
          <a:bodyPr/>
          <a:lstStyle/>
          <a:p>
            <a:fld id="{80CD9B25-5126-4124-8E8A-22611371FAEC}" type="slidenum">
              <a:rPr lang="nl-NL" smtClean="0"/>
              <a:t>4</a:t>
            </a:fld>
            <a:endParaRPr lang="nl-NL"/>
          </a:p>
        </p:txBody>
      </p:sp>
    </p:spTree>
    <p:extLst>
      <p:ext uri="{BB962C8B-B14F-4D97-AF65-F5344CB8AC3E}">
        <p14:creationId xmlns:p14="http://schemas.microsoft.com/office/powerpoint/2010/main" val="11857363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13-2-2023</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13-2-2023</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FF87D9-0B69-41E6-BCC7-2A763CFB964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5094E34-B709-4148-AAD2-3E31B39B38C8}"/>
              </a:ext>
            </a:extLst>
          </p:cNvPr>
          <p:cNvSpPr>
            <a:spLocks noGrp="1"/>
          </p:cNvSpPr>
          <p:nvPr>
            <p:ph type="dt" sz="half" idx="10"/>
          </p:nvPr>
        </p:nvSpPr>
        <p:spPr/>
        <p:txBody>
          <a:bodyPr/>
          <a:lstStyle/>
          <a:p>
            <a:fld id="{B9E8D4D1-00C4-4E8E-99A5-8D1DF5379DBE}" type="datetimeFigureOut">
              <a:rPr lang="nl-NL" smtClean="0"/>
              <a:t>13-2-2023</a:t>
            </a:fld>
            <a:endParaRPr lang="nl-NL"/>
          </a:p>
        </p:txBody>
      </p:sp>
      <p:sp>
        <p:nvSpPr>
          <p:cNvPr id="4" name="Tijdelijke aanduiding voor voettekst 3">
            <a:extLst>
              <a:ext uri="{FF2B5EF4-FFF2-40B4-BE49-F238E27FC236}">
                <a16:creationId xmlns:a16="http://schemas.microsoft.com/office/drawing/2014/main" id="{DAB07FF9-DFE7-4583-9ED1-72016D530BF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A20854E-98DB-41E1-A8DE-A42436926A4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87544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2/13/2023</a:t>
            </a:fld>
            <a:endParaRPr lang="en-US"/>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7604117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13-2-2023</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pic>
        <p:nvPicPr>
          <p:cNvPr id="7" name="Vormentaal">
            <a:extLst>
              <a:ext uri="{FF2B5EF4-FFF2-40B4-BE49-F238E27FC236}">
                <a16:creationId xmlns:a16="http://schemas.microsoft.com/office/drawing/2014/main" id="{2074DCA5-5660-40C3-B12B-972CD979B84F}"/>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Afbeelding 7">
            <a:extLst>
              <a:ext uri="{FF2B5EF4-FFF2-40B4-BE49-F238E27FC236}">
                <a16:creationId xmlns:a16="http://schemas.microsoft.com/office/drawing/2014/main" id="{7BC48F74-8E96-4434-A02B-EA3EE1F88D7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blog3.han.nl/communicatietoolbox/cameron-quinn/"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400" b="1" dirty="0">
                <a:solidFill>
                  <a:srgbClr val="002060"/>
                </a:solidFill>
                <a:latin typeface="Arial" panose="020B0604020202020204" pitchFamily="34" charset="0"/>
                <a:cs typeface="Arial" panose="020B0604020202020204" pitchFamily="34" charset="0"/>
              </a:rPr>
              <a:t>Management</a:t>
            </a:r>
            <a:endParaRPr lang="nl-NL" sz="4400" dirty="0">
              <a:solidFill>
                <a:srgbClr val="002060"/>
              </a:solidFill>
              <a:latin typeface="Arial" panose="020B0604020202020204" pitchFamily="34" charset="0"/>
              <a:cs typeface="Arial" panose="020B0604020202020204" pitchFamily="34" charset="0"/>
            </a:endParaRP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915404" y="1729015"/>
            <a:ext cx="5607186"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800" b="1" dirty="0">
                <a:solidFill>
                  <a:srgbClr val="000644"/>
                </a:solidFill>
                <a:latin typeface="Arial" panose="020B0604020202020204" pitchFamily="34" charset="0"/>
                <a:cs typeface="Arial" panose="020B0604020202020204" pitchFamily="34" charset="0"/>
              </a:rPr>
              <a:t>Begrippen</a:t>
            </a:r>
          </a:p>
          <a:p>
            <a:pPr>
              <a:buFont typeface="Wingdings" panose="05000000000000000000" pitchFamily="2" charset="2"/>
              <a:buChar char="ü"/>
            </a:pPr>
            <a:r>
              <a:rPr lang="nl-NL" sz="1800" dirty="0"/>
              <a:t>Bedrijfscultuur volgens Quinn &amp; Cameron </a:t>
            </a:r>
          </a:p>
          <a:p>
            <a:pPr>
              <a:buFont typeface="Wingdings" panose="05000000000000000000" pitchFamily="2" charset="2"/>
              <a:buChar char="ü"/>
            </a:pPr>
            <a:endParaRPr lang="nl-NL" sz="1800" dirty="0">
              <a:latin typeface="Arial" panose="020B0604020202020204" pitchFamily="34" charset="0"/>
              <a:cs typeface="Arial" panose="020B0604020202020204" pitchFamily="34" charset="0"/>
            </a:endParaRPr>
          </a:p>
          <a:p>
            <a:pPr marL="0" indent="0">
              <a:buNone/>
            </a:pPr>
            <a:endParaRPr lang="nl-NL" sz="18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nl-NL" sz="18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nl-NL" sz="1800" dirty="0">
              <a:latin typeface="Arial" panose="020B0604020202020204" pitchFamily="34" charset="0"/>
              <a:cs typeface="Arial" panose="020B0604020202020204" pitchFamily="34" charset="0"/>
            </a:endParaRP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1892676931"/>
              </p:ext>
            </p:extLst>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1" kern="1200" dirty="0">
                          <a:solidFill>
                            <a:schemeClr val="bg2">
                              <a:lumMod val="90000"/>
                            </a:schemeClr>
                          </a:solidFill>
                          <a:latin typeface="+mn-lt"/>
                          <a:ea typeface="+mn-ea"/>
                          <a:cs typeface="+mn-cs"/>
                        </a:rPr>
                        <a:t>Week 1</a:t>
                      </a:r>
                    </a:p>
                  </a:txBody>
                  <a:tcPr anchor="ctr"/>
                </a:tc>
                <a:tc>
                  <a:txBody>
                    <a:bodyPr/>
                    <a:lstStyle/>
                    <a:p>
                      <a:pPr marL="0" algn="ctr" defTabSz="914400" rtl="0" eaLnBrk="1" latinLnBrk="0" hangingPunct="1"/>
                      <a:r>
                        <a:rPr lang="nl-NL" sz="1200" b="1" kern="1200" dirty="0">
                          <a:solidFill>
                            <a:srgbClr val="000644"/>
                          </a:solidFill>
                          <a:latin typeface="+mn-lt"/>
                          <a:ea typeface="+mn-ea"/>
                          <a:cs typeface="+mn-cs"/>
                        </a:rPr>
                        <a:t>Week 2</a:t>
                      </a:r>
                    </a:p>
                  </a:txBody>
                  <a:tcPr anchor="ctr"/>
                </a:tc>
                <a:tc>
                  <a:txBody>
                    <a:bodyPr/>
                    <a:lstStyle/>
                    <a:p>
                      <a:pPr algn="ctr"/>
                      <a:r>
                        <a:rPr lang="nl-NL" sz="1200" b="1" kern="1200" dirty="0">
                          <a:solidFill>
                            <a:schemeClr val="bg2">
                              <a:lumMod val="90000"/>
                            </a:schemeClr>
                          </a:solidFill>
                          <a:latin typeface="+mn-lt"/>
                          <a:ea typeface="+mn-ea"/>
                          <a:cs typeface="+mn-cs"/>
                        </a:rPr>
                        <a:t>Week 3</a:t>
                      </a:r>
                    </a:p>
                  </a:txBody>
                  <a:tcPr anchor="ctr"/>
                </a:tc>
                <a:tc>
                  <a:txBody>
                    <a:bodyPr/>
                    <a:lstStyle/>
                    <a:p>
                      <a:pPr algn="ctr"/>
                      <a:r>
                        <a:rPr lang="nl-NL" sz="1200" b="1" kern="1200">
                          <a:solidFill>
                            <a:schemeClr val="bg1">
                              <a:lumMod val="85000"/>
                            </a:schemeClr>
                          </a:solidFill>
                          <a:latin typeface="+mn-lt"/>
                          <a:ea typeface="+mn-ea"/>
                          <a:cs typeface="+mn-cs"/>
                        </a:rPr>
                        <a:t>Week 4</a:t>
                      </a:r>
                    </a:p>
                  </a:txBody>
                  <a:tcPr anchor="ctr"/>
                </a:tc>
                <a:tc>
                  <a:txBody>
                    <a:bodyPr/>
                    <a:lstStyle/>
                    <a:p>
                      <a:pPr algn="ctr"/>
                      <a:r>
                        <a:rPr lang="nl-NL" sz="1200" b="1" kern="1200">
                          <a:solidFill>
                            <a:schemeClr val="bg1">
                              <a:lumMod val="85000"/>
                            </a:schemeClr>
                          </a:solidFill>
                          <a:latin typeface="+mn-lt"/>
                          <a:ea typeface="+mn-ea"/>
                          <a:cs typeface="+mn-cs"/>
                        </a:rPr>
                        <a:t>Week 5</a:t>
                      </a:r>
                    </a:p>
                  </a:txBody>
                  <a:tcPr anchor="ctr"/>
                </a:tc>
                <a:tc>
                  <a:txBody>
                    <a:bodyPr/>
                    <a:lstStyle/>
                    <a:p>
                      <a:pPr algn="ctr"/>
                      <a:r>
                        <a:rPr lang="nl-NL" sz="1200">
                          <a:solidFill>
                            <a:schemeClr val="bg1">
                              <a:lumMod val="85000"/>
                            </a:schemeClr>
                          </a:solidFill>
                        </a:rPr>
                        <a:t>Week 6</a:t>
                      </a:r>
                    </a:p>
                  </a:txBody>
                  <a:tcPr anchor="ctr"/>
                </a:tc>
                <a:tc>
                  <a:txBody>
                    <a:bodyPr/>
                    <a:lstStyle/>
                    <a:p>
                      <a:pPr algn="ctr"/>
                      <a:r>
                        <a:rPr lang="nl-NL" sz="1200">
                          <a:solidFill>
                            <a:schemeClr val="bg1">
                              <a:lumMod val="85000"/>
                            </a:schemeClr>
                          </a:solidFill>
                        </a:rPr>
                        <a:t>Week 7</a:t>
                      </a:r>
                    </a:p>
                  </a:txBody>
                  <a:tcPr anchor="ctr"/>
                </a:tc>
                <a:tc>
                  <a:txBody>
                    <a:bodyPr/>
                    <a:lstStyle/>
                    <a:p>
                      <a:pPr algn="ctr"/>
                      <a:r>
                        <a:rPr lang="nl-NL" sz="1200">
                          <a:solidFill>
                            <a:schemeClr val="bg1">
                              <a:lumMod val="85000"/>
                            </a:schemeClr>
                          </a:solidFill>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6112"/>
          <a:stretch/>
        </p:blipFill>
        <p:spPr>
          <a:xfrm>
            <a:off x="896515" y="1736252"/>
            <a:ext cx="836782" cy="701959"/>
          </a:xfrm>
          <a:prstGeom prst="rect">
            <a:avLst/>
          </a:prstGeom>
        </p:spPr>
      </p:pic>
      <p:pic>
        <p:nvPicPr>
          <p:cNvPr id="2" name="Picture 2" descr="BEDRIJFSCULTUUR. - ppt download">
            <a:extLst>
              <a:ext uri="{FF2B5EF4-FFF2-40B4-BE49-F238E27FC236}">
                <a16:creationId xmlns:a16="http://schemas.microsoft.com/office/drawing/2014/main" id="{68E07946-ACA8-4AE5-9F78-0F01EB2A227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4516" t="24442" r="20973" b="4768"/>
          <a:stretch/>
        </p:blipFill>
        <p:spPr bwMode="auto">
          <a:xfrm>
            <a:off x="7259077" y="1819894"/>
            <a:ext cx="4722391" cy="3449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9079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164787" y="591795"/>
            <a:ext cx="5225627" cy="907941"/>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kumimoji="0" lang="nl-NL" sz="1400" b="1" i="0" u="none" strike="noStrike" kern="0" cap="none" spc="0" normalizeH="0" baseline="0" noProof="0" dirty="0">
                <a:ln>
                  <a:noFill/>
                </a:ln>
                <a:solidFill>
                  <a:srgbClr val="000644"/>
                </a:solidFill>
                <a:effectLst/>
                <a:uLnTx/>
                <a:uFillTx/>
                <a:latin typeface="Arial" panose="020B0604020202020204" pitchFamily="34" charset="0"/>
                <a:ea typeface="Calibri" pitchFamily="34" charset="0"/>
                <a:cs typeface="Arial" panose="020B0604020202020204" pitchFamily="34" charset="0"/>
              </a:rPr>
              <a:t>Leerdoel </a:t>
            </a:r>
            <a:br>
              <a:rPr kumimoji="0" lang="nl-NL" sz="1200" b="1" i="0" u="none" strike="noStrike" kern="0" cap="none" spc="0" normalizeH="0" baseline="0" noProof="0" dirty="0">
                <a:ln>
                  <a:noFill/>
                </a:ln>
                <a:solidFill>
                  <a:srgbClr val="0070C0"/>
                </a:solidFill>
                <a:effectLst/>
                <a:uLnTx/>
                <a:uFillTx/>
                <a:ea typeface="Calibri" pitchFamily="34" charset="0"/>
                <a:cs typeface="Arial" charset="0"/>
              </a:rPr>
            </a:br>
            <a:r>
              <a:rPr lang="nl-NL" altLang="nl-NL" sz="1300" dirty="0"/>
              <a:t>Inzicht krijgen in de opbouw en werkzaamheden van het bedrijf. </a:t>
            </a:r>
          </a:p>
          <a:p>
            <a:r>
              <a:rPr lang="nl-NL" altLang="nl-NL" sz="1300" dirty="0"/>
              <a:t>Je kent de 6 ADL-rollen.</a:t>
            </a:r>
          </a:p>
          <a:p>
            <a:r>
              <a:rPr lang="nl-NL" altLang="nl-NL" sz="1300" dirty="0"/>
              <a:t>Je kan de juiste ADL-rollen aan je taken koppelen</a:t>
            </a:r>
            <a:r>
              <a:rPr lang="nl-NL" altLang="nl-NL" sz="1200" dirty="0"/>
              <a:t>. </a:t>
            </a:r>
          </a:p>
        </p:txBody>
      </p:sp>
      <p:sp>
        <p:nvSpPr>
          <p:cNvPr id="5" name="Rectangle 4"/>
          <p:cNvSpPr>
            <a:spLocks noChangeArrowheads="1"/>
          </p:cNvSpPr>
          <p:nvPr/>
        </p:nvSpPr>
        <p:spPr bwMode="auto">
          <a:xfrm>
            <a:off x="1164788" y="1539136"/>
            <a:ext cx="5225626" cy="2508379"/>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nl-NL" sz="1400" b="1" i="0" u="none" strike="noStrike" kern="0" cap="none" spc="0" normalizeH="0" baseline="0" noProof="0" dirty="0">
                <a:ln>
                  <a:noFill/>
                </a:ln>
                <a:solidFill>
                  <a:srgbClr val="000644"/>
                </a:solidFill>
                <a:effectLst/>
                <a:uLnTx/>
                <a:uFillTx/>
                <a:latin typeface="Arial" panose="020B0604020202020204" pitchFamily="34" charset="0"/>
                <a:ea typeface="Calibri" pitchFamily="34" charset="0"/>
                <a:cs typeface="Arial" panose="020B0604020202020204" pitchFamily="34" charset="0"/>
              </a:rPr>
              <a:t>Leerproduct</a:t>
            </a:r>
          </a:p>
          <a:p>
            <a:pPr lvl="0"/>
            <a:r>
              <a:rPr lang="nl-NL" sz="1300" kern="0" dirty="0">
                <a:solidFill>
                  <a:prstClr val="black"/>
                </a:solidFill>
                <a:ea typeface="Calibri" pitchFamily="34" charset="0"/>
                <a:cs typeface="Arial" charset="0"/>
              </a:rPr>
              <a:t>Dit leerproduct is opgedeeld in 2 onderdelen. </a:t>
            </a:r>
          </a:p>
          <a:p>
            <a:pPr lvl="0"/>
            <a:r>
              <a:rPr lang="nl-NL" sz="1300" kern="0" dirty="0">
                <a:solidFill>
                  <a:prstClr val="black"/>
                </a:solidFill>
                <a:ea typeface="Calibri" pitchFamily="34" charset="0"/>
                <a:cs typeface="Arial" charset="0"/>
              </a:rPr>
              <a:t>1. Een beschrijving van je bedrijf met de volgende onderdelen: </a:t>
            </a:r>
          </a:p>
          <a:p>
            <a:pPr marL="171450" lvl="0" indent="-171450">
              <a:buFont typeface="Arial" panose="020B0604020202020204" pitchFamily="34" charset="0"/>
              <a:buChar char="•"/>
            </a:pPr>
            <a:r>
              <a:rPr lang="nl-NL" sz="1300" kern="0" dirty="0">
                <a:solidFill>
                  <a:prstClr val="black"/>
                </a:solidFill>
                <a:ea typeface="Calibri" pitchFamily="34" charset="0"/>
                <a:cs typeface="Arial" charset="0"/>
              </a:rPr>
              <a:t>De ondernemingsvorm</a:t>
            </a:r>
          </a:p>
          <a:p>
            <a:pPr marL="171450" lvl="0" indent="-171450">
              <a:buFont typeface="Arial" panose="020B0604020202020204" pitchFamily="34" charset="0"/>
              <a:buChar char="•"/>
            </a:pPr>
            <a:r>
              <a:rPr lang="nl-NL" sz="1300" kern="0" dirty="0">
                <a:solidFill>
                  <a:prstClr val="black"/>
                </a:solidFill>
                <a:ea typeface="Calibri" pitchFamily="34" charset="0"/>
                <a:cs typeface="Arial" charset="0"/>
              </a:rPr>
              <a:t>De producten/diensten die het bedrijf aanbiedt</a:t>
            </a:r>
          </a:p>
          <a:p>
            <a:pPr marL="171450" lvl="0" indent="-171450">
              <a:buFont typeface="Arial" panose="020B0604020202020204" pitchFamily="34" charset="0"/>
              <a:buChar char="•"/>
            </a:pPr>
            <a:r>
              <a:rPr lang="nl-NL" sz="1300" kern="0" dirty="0">
                <a:solidFill>
                  <a:prstClr val="black"/>
                </a:solidFill>
                <a:ea typeface="Calibri" pitchFamily="34" charset="0"/>
                <a:cs typeface="Arial" charset="0"/>
              </a:rPr>
              <a:t>Het ontstaan van het bedrijf </a:t>
            </a:r>
          </a:p>
          <a:p>
            <a:pPr marL="171450" lvl="0" indent="-171450">
              <a:buFont typeface="Arial" panose="020B0604020202020204" pitchFamily="34" charset="0"/>
              <a:buChar char="•"/>
            </a:pPr>
            <a:r>
              <a:rPr lang="nl-NL" sz="1300" kern="0" dirty="0">
                <a:solidFill>
                  <a:prstClr val="black"/>
                </a:solidFill>
                <a:ea typeface="Calibri" pitchFamily="34" charset="0"/>
                <a:cs typeface="Arial" charset="0"/>
              </a:rPr>
              <a:t>Een organogram</a:t>
            </a:r>
          </a:p>
          <a:p>
            <a:pPr marL="171450" lvl="0" indent="-171450">
              <a:buFont typeface="Arial" panose="020B0604020202020204" pitchFamily="34" charset="0"/>
              <a:buChar char="•"/>
            </a:pPr>
            <a:r>
              <a:rPr lang="nl-NL" sz="1300" kern="0" dirty="0">
                <a:solidFill>
                  <a:prstClr val="black"/>
                </a:solidFill>
                <a:ea typeface="Calibri" pitchFamily="34" charset="0"/>
                <a:cs typeface="Arial" charset="0"/>
              </a:rPr>
              <a:t>De functies in het bedrijf </a:t>
            </a:r>
          </a:p>
          <a:p>
            <a:pPr lvl="0"/>
            <a:r>
              <a:rPr lang="nl-NL" sz="1300" b="1" kern="0" dirty="0">
                <a:solidFill>
                  <a:srgbClr val="00B050"/>
                </a:solidFill>
                <a:ea typeface="Calibri" pitchFamily="34" charset="0"/>
                <a:cs typeface="Arial" charset="0"/>
              </a:rPr>
              <a:t>2. Overzicht van jouw werkzaamheden. Je beschrijft 4 verschillende taken op je stage en daarbij koppel je één ADL-rol, leg uit waarom de ADL-rol bij de taak past. Deze taken worden weergegeven d.m.v. minimaal 4 foto’s van jou als je aan het werk bent. </a:t>
            </a:r>
          </a:p>
        </p:txBody>
      </p:sp>
      <p:sp>
        <p:nvSpPr>
          <p:cNvPr id="6" name="Rectangle 5"/>
          <p:cNvSpPr>
            <a:spLocks noChangeArrowheads="1"/>
          </p:cNvSpPr>
          <p:nvPr/>
        </p:nvSpPr>
        <p:spPr bwMode="auto">
          <a:xfrm>
            <a:off x="1164788" y="4109998"/>
            <a:ext cx="5225626" cy="2308324"/>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p>
            <a:r>
              <a:rPr kumimoji="0" lang="nl-NL" sz="1400" b="1" i="0" u="none" strike="noStrike" kern="0" cap="none" spc="0" normalizeH="0" baseline="0" noProof="0" dirty="0" err="1">
                <a:ln>
                  <a:noFill/>
                </a:ln>
                <a:solidFill>
                  <a:srgbClr val="000644"/>
                </a:solidFill>
                <a:effectLst/>
                <a:uLnTx/>
                <a:uFillTx/>
                <a:latin typeface="Arial" panose="020B0604020202020204" pitchFamily="34" charset="0"/>
                <a:ea typeface="Calibri" pitchFamily="34" charset="0"/>
                <a:cs typeface="Arial" panose="020B0604020202020204" pitchFamily="34" charset="0"/>
              </a:rPr>
              <a:t>Leerpad</a:t>
            </a:r>
            <a:r>
              <a:rPr kumimoji="0" lang="nl-NL" sz="1400" b="1" i="0" u="none" strike="noStrike" kern="0" cap="none" spc="0" normalizeH="0" baseline="0" noProof="0" dirty="0">
                <a:ln>
                  <a:noFill/>
                </a:ln>
                <a:solidFill>
                  <a:srgbClr val="000644"/>
                </a:solidFill>
                <a:effectLst/>
                <a:uLnTx/>
                <a:uFillTx/>
                <a:latin typeface="Arial" panose="020B0604020202020204" pitchFamily="34" charset="0"/>
                <a:ea typeface="Calibri" pitchFamily="34" charset="0"/>
                <a:cs typeface="Arial" panose="020B0604020202020204" pitchFamily="34" charset="0"/>
              </a:rPr>
              <a:t> </a:t>
            </a:r>
            <a:r>
              <a:rPr kumimoji="0" lang="nl-NL" sz="1400" b="1" i="0" u="none" strike="noStrike" kern="0" cap="none" spc="0" normalizeH="0" baseline="0" noProof="0" dirty="0">
                <a:ln>
                  <a:noFill/>
                </a:ln>
                <a:solidFill>
                  <a:srgbClr val="FF0000"/>
                </a:solidFill>
                <a:effectLst/>
                <a:uLnTx/>
                <a:uFillTx/>
                <a:latin typeface="Arial" panose="020B0604020202020204" pitchFamily="34" charset="0"/>
                <a:ea typeface="Calibri" pitchFamily="34" charset="0"/>
                <a:cs typeface="Arial" panose="020B0604020202020204" pitchFamily="34" charset="0"/>
              </a:rPr>
              <a:t> </a:t>
            </a:r>
            <a:r>
              <a:rPr kumimoji="0" lang="nl-NL" sz="1400" b="1" i="0" u="none" strike="noStrike" kern="0" cap="none" spc="0" normalizeH="0" baseline="0" noProof="0" dirty="0">
                <a:ln>
                  <a:noFill/>
                </a:ln>
                <a:solidFill>
                  <a:srgbClr val="0070C0"/>
                </a:solidFill>
                <a:effectLst/>
                <a:uLnTx/>
                <a:uFillTx/>
                <a:ea typeface="Calibri" pitchFamily="34" charset="0"/>
                <a:cs typeface="Arial" charset="0"/>
              </a:rPr>
              <a:t>   </a:t>
            </a:r>
            <a:r>
              <a:rPr kumimoji="0" lang="nl-NL" sz="1200" b="1" i="0" u="none" strike="noStrike" kern="0" cap="none" spc="0" normalizeH="0" baseline="0" noProof="0" dirty="0">
                <a:ln>
                  <a:noFill/>
                </a:ln>
                <a:solidFill>
                  <a:srgbClr val="0070C0"/>
                </a:solidFill>
                <a:effectLst/>
                <a:uLnTx/>
                <a:uFillTx/>
                <a:ea typeface="Calibri" pitchFamily="34" charset="0"/>
                <a:cs typeface="Arial" charset="0"/>
              </a:rPr>
              <a:t>                                                                                 </a:t>
            </a:r>
          </a:p>
          <a:p>
            <a:pPr marL="171450" indent="-171450">
              <a:buFont typeface="Arial" panose="020B0604020202020204" pitchFamily="34" charset="0"/>
              <a:buChar char="•"/>
            </a:pPr>
            <a:r>
              <a:rPr lang="nl-NL" altLang="nl-NL" sz="1300" dirty="0"/>
              <a:t>Ga met je stagebegeleider in gesprek over de opdracht en onderzoek de organisatie van je stagebedrijf. </a:t>
            </a:r>
          </a:p>
          <a:p>
            <a:pPr marL="171450" indent="-171450">
              <a:buFont typeface="Arial" panose="020B0604020202020204" pitchFamily="34" charset="0"/>
              <a:buChar char="•"/>
            </a:pPr>
            <a:r>
              <a:rPr lang="nl-NL" altLang="nl-NL" sz="1300" dirty="0"/>
              <a:t>Beschrijf de verschillende onderdelen en voeg er eventueel afbeeldingen of schema’s aan toe. </a:t>
            </a:r>
          </a:p>
          <a:p>
            <a:pPr marL="171450" indent="-171450">
              <a:buFont typeface="Arial" panose="020B0604020202020204" pitchFamily="34" charset="0"/>
              <a:buChar char="•"/>
            </a:pPr>
            <a:r>
              <a:rPr lang="nl-NL" altLang="nl-NL" sz="1300" dirty="0"/>
              <a:t>Laat iemand foto’s maken terwijl jij aan het werk bent.</a:t>
            </a:r>
          </a:p>
          <a:p>
            <a:pPr marL="171450" indent="-171450">
              <a:buFont typeface="Arial" panose="020B0604020202020204" pitchFamily="34" charset="0"/>
              <a:buChar char="•"/>
            </a:pPr>
            <a:r>
              <a:rPr lang="nl-NL" altLang="nl-NL" sz="1300" dirty="0"/>
              <a:t>Kies bij elke foto minimaal één ADL-rol. Het kunnen er ook meerdere zijn. </a:t>
            </a:r>
          </a:p>
          <a:p>
            <a:pPr marL="171450" indent="-171450">
              <a:buFont typeface="Arial" panose="020B0604020202020204" pitchFamily="34" charset="0"/>
              <a:buChar char="•"/>
            </a:pPr>
            <a:r>
              <a:rPr lang="nl-NL" altLang="nl-NL" sz="1300" dirty="0"/>
              <a:t>Leg uit waarom de ADL-rol bij de taak past. </a:t>
            </a:r>
          </a:p>
          <a:p>
            <a:pPr marL="171450" indent="-171450">
              <a:buFont typeface="Arial" panose="020B0604020202020204" pitchFamily="34" charset="0"/>
              <a:buChar char="•"/>
            </a:pPr>
            <a:r>
              <a:rPr lang="nl-NL" altLang="nl-NL" sz="1300" dirty="0"/>
              <a:t>Beschrijf welke onderdelen je binnen de ADL-rol al goed </a:t>
            </a:r>
            <a:r>
              <a:rPr lang="nl-NL" altLang="nl-NL" sz="1300"/>
              <a:t>in bent </a:t>
            </a:r>
            <a:r>
              <a:rPr lang="nl-NL" altLang="nl-NL" sz="1300" dirty="0"/>
              <a:t>en waar je nog beter in wilt worden. </a:t>
            </a:r>
          </a:p>
        </p:txBody>
      </p:sp>
      <p:sp>
        <p:nvSpPr>
          <p:cNvPr id="7" name="Rectangle 6"/>
          <p:cNvSpPr>
            <a:spLocks noChangeArrowheads="1"/>
          </p:cNvSpPr>
          <p:nvPr/>
        </p:nvSpPr>
        <p:spPr bwMode="auto">
          <a:xfrm>
            <a:off x="7380996" y="577718"/>
            <a:ext cx="4561776" cy="707886"/>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nl-NL" sz="1400" b="1" i="0" u="none" strike="noStrike" kern="0" cap="none" spc="0" normalizeH="0" baseline="0" noProof="0" dirty="0">
                <a:ln>
                  <a:noFill/>
                </a:ln>
                <a:solidFill>
                  <a:srgbClr val="000644"/>
                </a:solidFill>
                <a:effectLst/>
                <a:uLnTx/>
                <a:uFillTx/>
                <a:latin typeface="Arial" panose="020B0604020202020204" pitchFamily="34" charset="0"/>
                <a:ea typeface="Calibri" pitchFamily="34" charset="0"/>
                <a:cs typeface="Arial" panose="020B0604020202020204" pitchFamily="34" charset="0"/>
              </a:rPr>
              <a:t>Samenwerken</a:t>
            </a:r>
            <a:r>
              <a:rPr kumimoji="0" lang="nl-NL" sz="1400" b="1" i="0" u="none" strike="noStrike" kern="0" cap="none" spc="0" normalizeH="0" baseline="0" noProof="0" dirty="0">
                <a:ln>
                  <a:noFill/>
                </a:ln>
                <a:solidFill>
                  <a:prstClr val="black"/>
                </a:solidFill>
                <a:effectLst/>
                <a:uLnTx/>
                <a:uFillTx/>
                <a:ea typeface="Calibri" pitchFamily="34" charset="0"/>
                <a:cs typeface="Arial" charset="0"/>
              </a:rPr>
              <a:t>	</a:t>
            </a:r>
            <a:r>
              <a:rPr kumimoji="0" lang="nl-NL" sz="1200" b="1" i="0" u="none" strike="noStrike" kern="0" cap="none" spc="0" normalizeH="0" baseline="0" noProof="0" dirty="0">
                <a:ln>
                  <a:noFill/>
                </a:ln>
                <a:solidFill>
                  <a:prstClr val="black"/>
                </a:solidFill>
                <a:effectLst/>
                <a:uLnTx/>
                <a:uFillTx/>
                <a:ea typeface="Calibri" pitchFamily="34" charset="0"/>
                <a:cs typeface="Arial" charset="0"/>
              </a:rPr>
              <a:t>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300" b="0" i="0" u="none" strike="noStrike" kern="0" cap="none" spc="0" normalizeH="0" baseline="0" noProof="0" dirty="0">
                <a:ln>
                  <a:noFill/>
                </a:ln>
                <a:solidFill>
                  <a:prstClr val="black"/>
                </a:solidFill>
                <a:effectLst/>
                <a:uLnTx/>
                <a:uFillTx/>
                <a:ea typeface="Calibri" pitchFamily="34" charset="0"/>
                <a:cs typeface="Arial" charset="0"/>
              </a:rPr>
              <a:t>Dit</a:t>
            </a:r>
            <a:r>
              <a:rPr kumimoji="0" lang="nl-NL" sz="1300" b="0" i="0" u="none" strike="noStrike" kern="0" cap="none" spc="0" normalizeH="0" noProof="0" dirty="0">
                <a:ln>
                  <a:noFill/>
                </a:ln>
                <a:solidFill>
                  <a:prstClr val="black"/>
                </a:solidFill>
                <a:effectLst/>
                <a:uLnTx/>
                <a:uFillTx/>
                <a:ea typeface="Calibri" pitchFamily="34" charset="0"/>
                <a:cs typeface="Arial" charset="0"/>
              </a:rPr>
              <a:t> product maak je alleen. </a:t>
            </a:r>
          </a:p>
          <a:p>
            <a:pPr lvl="0" indent="-171450" fontAlgn="base">
              <a:spcBef>
                <a:spcPct val="0"/>
              </a:spcBef>
              <a:spcAft>
                <a:spcPct val="0"/>
              </a:spcAft>
              <a:buFont typeface="Arial" pitchFamily="34" charset="0"/>
              <a:buChar char="•"/>
              <a:defRPr/>
            </a:pPr>
            <a:r>
              <a:rPr lang="nl-NL" sz="1300" dirty="0">
                <a:ea typeface="Calibri" pitchFamily="34" charset="0"/>
                <a:cs typeface="Arial" panose="020B0604020202020204" pitchFamily="34" charset="0"/>
              </a:rPr>
              <a:t>Lever je product in via Teams</a:t>
            </a:r>
          </a:p>
        </p:txBody>
      </p:sp>
      <p:sp>
        <p:nvSpPr>
          <p:cNvPr id="8" name="Rectangle 8"/>
          <p:cNvSpPr>
            <a:spLocks noChangeArrowheads="1"/>
          </p:cNvSpPr>
          <p:nvPr/>
        </p:nvSpPr>
        <p:spPr bwMode="auto">
          <a:xfrm>
            <a:off x="7380996" y="1534838"/>
            <a:ext cx="4578379" cy="707886"/>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nl-NL" sz="1400" b="1" i="0" u="none" strike="noStrike" kern="0" cap="none" spc="0" normalizeH="0" baseline="0" noProof="0" dirty="0">
                <a:ln>
                  <a:noFill/>
                </a:ln>
                <a:solidFill>
                  <a:srgbClr val="000644"/>
                </a:solidFill>
                <a:effectLst/>
                <a:uLnTx/>
                <a:uFillTx/>
                <a:latin typeface="Arial" panose="020B0604020202020204" pitchFamily="34" charset="0"/>
                <a:ea typeface="Calibri" pitchFamily="34" charset="0"/>
                <a:cs typeface="Arial" panose="020B0604020202020204" pitchFamily="34" charset="0"/>
              </a:rPr>
              <a:t>Bijeenkomsten en tijd </a:t>
            </a:r>
          </a:p>
          <a:p>
            <a:pPr marL="171450" lvl="0" indent="-171450" eaLnBrk="0" hangingPunct="0">
              <a:buFont typeface="Arial" pitchFamily="34" charset="0"/>
              <a:buChar char="•"/>
              <a:defRPr/>
            </a:pPr>
            <a:r>
              <a:rPr lang="nl-NL" sz="1300" kern="0" dirty="0">
                <a:solidFill>
                  <a:prstClr val="black"/>
                </a:solidFill>
                <a:ea typeface="Calibri" pitchFamily="34" charset="0"/>
                <a:cs typeface="Arial" charset="0"/>
              </a:rPr>
              <a:t>Les over rechtsvormen  </a:t>
            </a:r>
          </a:p>
          <a:p>
            <a:pPr marL="171450" lvl="0" indent="-171450" eaLnBrk="0" hangingPunct="0">
              <a:buFont typeface="Arial" pitchFamily="34" charset="0"/>
              <a:buChar char="•"/>
              <a:defRPr/>
            </a:pPr>
            <a:r>
              <a:rPr lang="nl-NL" sz="1300" kern="0" dirty="0">
                <a:solidFill>
                  <a:prstClr val="black"/>
                </a:solidFill>
                <a:ea typeface="Calibri" pitchFamily="34" charset="0"/>
                <a:cs typeface="Arial" charset="0"/>
              </a:rPr>
              <a:t>Deadline </a:t>
            </a:r>
            <a:r>
              <a:rPr lang="nl-NL" sz="1300" kern="0">
                <a:solidFill>
                  <a:prstClr val="black"/>
                </a:solidFill>
                <a:ea typeface="Calibri" pitchFamily="34" charset="0"/>
                <a:cs typeface="Arial" charset="0"/>
              </a:rPr>
              <a:t>product 17-03-2023</a:t>
            </a:r>
            <a:endParaRPr lang="nl-NL" sz="1300" kern="0" dirty="0">
              <a:solidFill>
                <a:prstClr val="black"/>
              </a:solidFill>
              <a:ea typeface="Calibri" pitchFamily="34" charset="0"/>
              <a:cs typeface="Arial" charset="0"/>
            </a:endParaRPr>
          </a:p>
        </p:txBody>
      </p:sp>
      <p:sp>
        <p:nvSpPr>
          <p:cNvPr id="9" name="Rectangle 8"/>
          <p:cNvSpPr>
            <a:spLocks noChangeArrowheads="1"/>
          </p:cNvSpPr>
          <p:nvPr/>
        </p:nvSpPr>
        <p:spPr bwMode="auto">
          <a:xfrm>
            <a:off x="7380996" y="2502843"/>
            <a:ext cx="4578380" cy="831894"/>
          </a:xfrm>
          <a:prstGeom prst="rect">
            <a:avLst/>
          </a:prstGeom>
          <a:noFill/>
          <a:ln w="9525">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nl-NL" sz="1400" b="1" i="0" u="none" strike="noStrike" kern="0" cap="none" spc="0" normalizeH="0" baseline="0" noProof="0" dirty="0">
                <a:ln>
                  <a:noFill/>
                </a:ln>
                <a:solidFill>
                  <a:srgbClr val="000644"/>
                </a:solidFill>
                <a:effectLst/>
                <a:uLnTx/>
                <a:uFillTx/>
                <a:latin typeface="Arial" panose="020B0604020202020204" pitchFamily="34" charset="0"/>
                <a:ea typeface="Calibri" pitchFamily="34" charset="0"/>
                <a:cs typeface="Arial" panose="020B0604020202020204" pitchFamily="34" charset="0"/>
              </a:rPr>
              <a:t>Bronnen</a:t>
            </a:r>
          </a:p>
          <a:p>
            <a:pPr>
              <a:lnSpc>
                <a:spcPct val="80000"/>
              </a:lnSpc>
              <a:spcBef>
                <a:spcPct val="50000"/>
              </a:spcBef>
              <a:buFont typeface="Arial" charset="0"/>
              <a:buChar char="•"/>
            </a:pPr>
            <a:r>
              <a:rPr lang="nl-NL" altLang="nl-NL" sz="1300" dirty="0"/>
              <a:t> Lijst met ADL-rollen</a:t>
            </a:r>
          </a:p>
          <a:p>
            <a:pPr>
              <a:lnSpc>
                <a:spcPct val="80000"/>
              </a:lnSpc>
              <a:spcBef>
                <a:spcPct val="50000"/>
              </a:spcBef>
              <a:buFont typeface="Arial" charset="0"/>
              <a:buChar char="•"/>
            </a:pPr>
            <a:r>
              <a:rPr lang="nl-NL" altLang="nl-NL" sz="1300" dirty="0"/>
              <a:t> Informatie van het stagebedrijf </a:t>
            </a:r>
          </a:p>
        </p:txBody>
      </p:sp>
      <p:pic>
        <p:nvPicPr>
          <p:cNvPr id="12" name="Afbeelding 11"/>
          <p:cNvPicPr>
            <a:picLocks noChangeAspect="1"/>
          </p:cNvPicPr>
          <p:nvPr/>
        </p:nvPicPr>
        <p:blipFill>
          <a:blip r:embed="rId2" cstate="print"/>
          <a:stretch>
            <a:fillRect/>
          </a:stretch>
        </p:blipFill>
        <p:spPr>
          <a:xfrm>
            <a:off x="714188" y="4109998"/>
            <a:ext cx="370192" cy="578750"/>
          </a:xfrm>
          <a:prstGeom prst="rect">
            <a:avLst/>
          </a:prstGeom>
        </p:spPr>
      </p:pic>
      <p:pic>
        <p:nvPicPr>
          <p:cNvPr id="13" name="Afbeelding 12"/>
          <p:cNvPicPr>
            <a:picLocks noChangeAspect="1"/>
          </p:cNvPicPr>
          <p:nvPr/>
        </p:nvPicPr>
        <p:blipFill>
          <a:blip r:embed="rId3" cstate="print"/>
          <a:stretch>
            <a:fillRect/>
          </a:stretch>
        </p:blipFill>
        <p:spPr>
          <a:xfrm>
            <a:off x="6811610" y="581815"/>
            <a:ext cx="464842" cy="316938"/>
          </a:xfrm>
          <a:prstGeom prst="rect">
            <a:avLst/>
          </a:prstGeom>
        </p:spPr>
      </p:pic>
      <p:pic>
        <p:nvPicPr>
          <p:cNvPr id="14" name="Afbeelding 13"/>
          <p:cNvPicPr>
            <a:picLocks noChangeAspect="1"/>
          </p:cNvPicPr>
          <p:nvPr/>
        </p:nvPicPr>
        <p:blipFill>
          <a:blip r:embed="rId4" cstate="print"/>
          <a:stretch>
            <a:fillRect/>
          </a:stretch>
        </p:blipFill>
        <p:spPr>
          <a:xfrm>
            <a:off x="6997664" y="2545624"/>
            <a:ext cx="330670" cy="321355"/>
          </a:xfrm>
          <a:prstGeom prst="rect">
            <a:avLst/>
          </a:prstGeom>
        </p:spPr>
      </p:pic>
      <p:pic>
        <p:nvPicPr>
          <p:cNvPr id="15" name="Afbeelding 14"/>
          <p:cNvPicPr>
            <a:picLocks noChangeAspect="1"/>
          </p:cNvPicPr>
          <p:nvPr/>
        </p:nvPicPr>
        <p:blipFill rotWithShape="1">
          <a:blip r:embed="rId5" cstate="print"/>
          <a:srcRect l="17050" t="33024" r="61669" b="30375"/>
          <a:stretch/>
        </p:blipFill>
        <p:spPr>
          <a:xfrm>
            <a:off x="6950333" y="1531300"/>
            <a:ext cx="312627" cy="302293"/>
          </a:xfrm>
          <a:prstGeom prst="rect">
            <a:avLst/>
          </a:prstGeom>
        </p:spPr>
      </p:pic>
      <p:sp>
        <p:nvSpPr>
          <p:cNvPr id="16" name="Rechthoek 1"/>
          <p:cNvSpPr>
            <a:spLocks noChangeArrowheads="1"/>
          </p:cNvSpPr>
          <p:nvPr/>
        </p:nvSpPr>
        <p:spPr bwMode="auto">
          <a:xfrm>
            <a:off x="1106660" y="100632"/>
            <a:ext cx="80284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nl-NL" sz="2800" dirty="0">
                <a:latin typeface="Calibri" pitchFamily="34" charset="0"/>
              </a:rPr>
              <a:t>2223 ST LA2 Ken je werkplek en je eigen werk</a:t>
            </a:r>
          </a:p>
        </p:txBody>
      </p:sp>
      <p:pic>
        <p:nvPicPr>
          <p:cNvPr id="23" name="Afbeelding 22"/>
          <p:cNvPicPr>
            <a:picLocks noChangeAspect="1"/>
          </p:cNvPicPr>
          <p:nvPr/>
        </p:nvPicPr>
        <p:blipFill>
          <a:blip r:embed="rId6"/>
          <a:stretch>
            <a:fillRect/>
          </a:stretch>
        </p:blipFill>
        <p:spPr>
          <a:xfrm>
            <a:off x="7380996" y="3686998"/>
            <a:ext cx="2008831" cy="1657286"/>
          </a:xfrm>
          <a:prstGeom prst="rect">
            <a:avLst/>
          </a:prstGeom>
        </p:spPr>
      </p:pic>
      <p:pic>
        <p:nvPicPr>
          <p:cNvPr id="20" name="Afbeelding 19">
            <a:extLst>
              <a:ext uri="{FF2B5EF4-FFF2-40B4-BE49-F238E27FC236}">
                <a16:creationId xmlns:a16="http://schemas.microsoft.com/office/drawing/2014/main" id="{57BDB376-C940-4C6B-99AB-2C721FE00633}"/>
              </a:ext>
            </a:extLst>
          </p:cNvPr>
          <p:cNvPicPr>
            <a:picLocks noChangeAspect="1"/>
          </p:cNvPicPr>
          <p:nvPr/>
        </p:nvPicPr>
        <p:blipFill rotWithShape="1">
          <a:blip r:embed="rId7" cstate="print"/>
          <a:srcRect l="21805" r="10840"/>
          <a:stretch/>
        </p:blipFill>
        <p:spPr>
          <a:xfrm>
            <a:off x="695357" y="626308"/>
            <a:ext cx="411303" cy="566695"/>
          </a:xfrm>
          <a:prstGeom prst="rect">
            <a:avLst/>
          </a:prstGeom>
        </p:spPr>
      </p:pic>
      <p:pic>
        <p:nvPicPr>
          <p:cNvPr id="21" name="Afbeelding 20">
            <a:extLst>
              <a:ext uri="{FF2B5EF4-FFF2-40B4-BE49-F238E27FC236}">
                <a16:creationId xmlns:a16="http://schemas.microsoft.com/office/drawing/2014/main" id="{3008151D-49B2-40EA-AC8E-B42B578D808B}"/>
              </a:ext>
            </a:extLst>
          </p:cNvPr>
          <p:cNvPicPr>
            <a:picLocks noChangeAspect="1"/>
          </p:cNvPicPr>
          <p:nvPr/>
        </p:nvPicPr>
        <p:blipFill>
          <a:blip r:embed="rId8" cstate="print"/>
          <a:stretch>
            <a:fillRect/>
          </a:stretch>
        </p:blipFill>
        <p:spPr>
          <a:xfrm>
            <a:off x="737480" y="1539136"/>
            <a:ext cx="337318" cy="411642"/>
          </a:xfrm>
          <a:prstGeom prst="rect">
            <a:avLst/>
          </a:prstGeom>
        </p:spPr>
      </p:pic>
    </p:spTree>
    <p:extLst>
      <p:ext uri="{BB962C8B-B14F-4D97-AF65-F5344CB8AC3E}">
        <p14:creationId xmlns:p14="http://schemas.microsoft.com/office/powerpoint/2010/main" val="1761333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ep 8">
            <a:extLst>
              <a:ext uri="{FF2B5EF4-FFF2-40B4-BE49-F238E27FC236}">
                <a16:creationId xmlns:a16="http://schemas.microsoft.com/office/drawing/2014/main" id="{302A0680-41D0-6898-0790-ACD4F0590735}"/>
              </a:ext>
            </a:extLst>
          </p:cNvPr>
          <p:cNvGrpSpPr/>
          <p:nvPr/>
        </p:nvGrpSpPr>
        <p:grpSpPr>
          <a:xfrm>
            <a:off x="0" y="0"/>
            <a:ext cx="12192000" cy="6843702"/>
            <a:chOff x="0" y="0"/>
            <a:chExt cx="12192000" cy="6843702"/>
          </a:xfrm>
        </p:grpSpPr>
        <p:pic>
          <p:nvPicPr>
            <p:cNvPr id="4" name="Afbeelding 3">
              <a:extLst>
                <a:ext uri="{FF2B5EF4-FFF2-40B4-BE49-F238E27FC236}">
                  <a16:creationId xmlns:a16="http://schemas.microsoft.com/office/drawing/2014/main" id="{3C92CDA7-4027-E93D-97E9-73084F0407C9}"/>
                </a:ext>
              </a:extLst>
            </p:cNvPr>
            <p:cNvPicPr>
              <a:picLocks noChangeAspect="1"/>
            </p:cNvPicPr>
            <p:nvPr/>
          </p:nvPicPr>
          <p:blipFill>
            <a:blip r:embed="rId2"/>
            <a:stretch>
              <a:fillRect/>
            </a:stretch>
          </p:blipFill>
          <p:spPr>
            <a:xfrm>
              <a:off x="0" y="0"/>
              <a:ext cx="12192000" cy="6843702"/>
            </a:xfrm>
            <a:prstGeom prst="rect">
              <a:avLst/>
            </a:prstGeom>
          </p:spPr>
        </p:pic>
        <p:pic>
          <p:nvPicPr>
            <p:cNvPr id="7" name="Afbeelding 6">
              <a:extLst>
                <a:ext uri="{FF2B5EF4-FFF2-40B4-BE49-F238E27FC236}">
                  <a16:creationId xmlns:a16="http://schemas.microsoft.com/office/drawing/2014/main" id="{07DB4874-81DB-8FA1-24BD-9E2382E0A7D0}"/>
                </a:ext>
              </a:extLst>
            </p:cNvPr>
            <p:cNvPicPr>
              <a:picLocks noChangeAspect="1"/>
            </p:cNvPicPr>
            <p:nvPr/>
          </p:nvPicPr>
          <p:blipFill>
            <a:blip r:embed="rId3"/>
            <a:stretch>
              <a:fillRect/>
            </a:stretch>
          </p:blipFill>
          <p:spPr>
            <a:xfrm>
              <a:off x="182441" y="868241"/>
              <a:ext cx="6244735" cy="2560759"/>
            </a:xfrm>
            <a:prstGeom prst="rect">
              <a:avLst/>
            </a:prstGeom>
          </p:spPr>
        </p:pic>
      </p:grpSp>
      <p:sp>
        <p:nvSpPr>
          <p:cNvPr id="10" name="Tekstvak 9">
            <a:extLst>
              <a:ext uri="{FF2B5EF4-FFF2-40B4-BE49-F238E27FC236}">
                <a16:creationId xmlns:a16="http://schemas.microsoft.com/office/drawing/2014/main" id="{2BD17A8F-978F-6167-DE91-9E999F241300}"/>
              </a:ext>
            </a:extLst>
          </p:cNvPr>
          <p:cNvSpPr txBox="1"/>
          <p:nvPr/>
        </p:nvSpPr>
        <p:spPr>
          <a:xfrm>
            <a:off x="351692" y="1116623"/>
            <a:ext cx="5987562" cy="1323439"/>
          </a:xfrm>
          <a:prstGeom prst="rect">
            <a:avLst/>
          </a:prstGeom>
          <a:noFill/>
        </p:spPr>
        <p:txBody>
          <a:bodyPr wrap="square" rtlCol="0">
            <a:spAutoFit/>
          </a:bodyPr>
          <a:lstStyle/>
          <a:p>
            <a:r>
              <a:rPr lang="nl-NL" sz="2000" dirty="0"/>
              <a:t>Benoem bij iedere rol hoe je deze zou kunnen inzetten tijdens je stage. Gebruik daarvoor de beschrijvingen op de slide en het document </a:t>
            </a:r>
            <a:r>
              <a:rPr lang="nl-NL" sz="2000" i="1" dirty="0"/>
              <a:t>ADL-rollen</a:t>
            </a:r>
            <a:r>
              <a:rPr lang="nl-NL" sz="2000" dirty="0"/>
              <a:t> op de Wiki (</a:t>
            </a:r>
            <a:r>
              <a:rPr lang="nl-NL" sz="2000" i="1" dirty="0"/>
              <a:t>Beoordeling stage &gt; Beoordeling door school)</a:t>
            </a:r>
            <a:endParaRPr lang="nl-NL" sz="2000" dirty="0"/>
          </a:p>
        </p:txBody>
      </p:sp>
    </p:spTree>
    <p:extLst>
      <p:ext uri="{BB962C8B-B14F-4D97-AF65-F5344CB8AC3E}">
        <p14:creationId xmlns:p14="http://schemas.microsoft.com/office/powerpoint/2010/main" val="884154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0EC557-B8CF-413F-B35D-933F0D5018AE}"/>
              </a:ext>
            </a:extLst>
          </p:cNvPr>
          <p:cNvSpPr>
            <a:spLocks noGrp="1"/>
          </p:cNvSpPr>
          <p:nvPr>
            <p:ph type="title"/>
          </p:nvPr>
        </p:nvSpPr>
        <p:spPr/>
        <p:txBody>
          <a:bodyPr/>
          <a:lstStyle/>
          <a:p>
            <a:r>
              <a:rPr lang="nl-NL"/>
              <a:t>Opdracht – individueel </a:t>
            </a:r>
          </a:p>
        </p:txBody>
      </p:sp>
      <p:sp>
        <p:nvSpPr>
          <p:cNvPr id="3" name="Tijdelijke aanduiding voor inhoud 2">
            <a:extLst>
              <a:ext uri="{FF2B5EF4-FFF2-40B4-BE49-F238E27FC236}">
                <a16:creationId xmlns:a16="http://schemas.microsoft.com/office/drawing/2014/main" id="{6F260AD1-3F24-41C1-83CE-861EBD7A64AC}"/>
              </a:ext>
            </a:extLst>
          </p:cNvPr>
          <p:cNvSpPr>
            <a:spLocks noGrp="1"/>
          </p:cNvSpPr>
          <p:nvPr>
            <p:ph idx="1"/>
          </p:nvPr>
        </p:nvSpPr>
        <p:spPr>
          <a:xfrm>
            <a:off x="581193" y="1890876"/>
            <a:ext cx="8934122" cy="3634486"/>
          </a:xfrm>
        </p:spPr>
        <p:txBody>
          <a:bodyPr>
            <a:normAutofit/>
          </a:bodyPr>
          <a:lstStyle/>
          <a:p>
            <a:pPr marL="0" indent="0">
              <a:buNone/>
            </a:pPr>
            <a:r>
              <a:rPr lang="nl-NL" sz="1600" dirty="0"/>
              <a:t>Inzicht krijgen in de opbouw en werkzaamheden van je stagebedrijf is een belangrijk onderdeel van de stage. Hierbij is het ook belangrijk dat je informatie verzameld over de normen en waarden van het stagebedrijf, oftewel de informatie over de bedrijfscultuur. </a:t>
            </a:r>
          </a:p>
          <a:p>
            <a:pPr marL="0" indent="0">
              <a:buNone/>
            </a:pPr>
            <a:endParaRPr lang="nl-NL" sz="1600" dirty="0"/>
          </a:p>
          <a:p>
            <a:pPr marL="0" indent="0">
              <a:buNone/>
            </a:pPr>
            <a:r>
              <a:rPr lang="nl-NL" sz="1600" dirty="0"/>
              <a:t>Voor deze opdracht gaan jullie je verdiepen in de bedrijfscultuur van je stagebedrijf. Om dit te doen doorloop je de volgende stappen. </a:t>
            </a:r>
          </a:p>
          <a:p>
            <a:pPr marL="0" indent="0">
              <a:buNone/>
            </a:pPr>
            <a:endParaRPr lang="nl-NL" sz="1600" dirty="0"/>
          </a:p>
          <a:p>
            <a:pPr marL="342900" indent="-342900" fontAlgn="base">
              <a:lnSpc>
                <a:spcPct val="100000"/>
              </a:lnSpc>
              <a:spcBef>
                <a:spcPct val="0"/>
              </a:spcBef>
              <a:spcAft>
                <a:spcPct val="0"/>
              </a:spcAft>
              <a:buFont typeface="+mj-lt"/>
              <a:buAutoNum type="arabicPeriod"/>
            </a:pPr>
            <a:r>
              <a:rPr lang="nl-NL" sz="1600" dirty="0">
                <a:latin typeface="+mn-lt"/>
                <a:ea typeface="Calibri" pitchFamily="34" charset="0"/>
                <a:cs typeface="Arial" panose="020B0604020202020204" pitchFamily="34" charset="0"/>
              </a:rPr>
              <a:t>Je verdiept je in de b</a:t>
            </a:r>
            <a:r>
              <a:rPr lang="nl-NL" sz="1600" dirty="0"/>
              <a:t>edrijfscultuur volgens Quinn &amp; Cameron (zie o.a. onderstaande slides) of bekijk deze bron</a:t>
            </a:r>
            <a:r>
              <a:rPr lang="nl-NL" sz="1600" dirty="0">
                <a:latin typeface="+mn-lt"/>
                <a:ea typeface="Calibri" pitchFamily="34" charset="0"/>
                <a:cs typeface="Arial" panose="020B0604020202020204" pitchFamily="34" charset="0"/>
              </a:rPr>
              <a:t>; </a:t>
            </a:r>
            <a:r>
              <a:rPr lang="nl-NL" sz="1600" dirty="0">
                <a:ea typeface="Calibri" pitchFamily="34" charset="0"/>
                <a:cs typeface="Arial" panose="020B0604020202020204" pitchFamily="34" charset="0"/>
                <a:hlinkClick r:id="rId3"/>
              </a:rPr>
              <a:t>Meer info bedrijfscultuur Quinn &amp; Cameron</a:t>
            </a:r>
            <a:endParaRPr lang="nl-NL" sz="1600" dirty="0">
              <a:ea typeface="Calibri" pitchFamily="34" charset="0"/>
              <a:cs typeface="Arial" panose="020B0604020202020204" pitchFamily="34" charset="0"/>
            </a:endParaRPr>
          </a:p>
          <a:p>
            <a:pPr marL="342900" indent="-342900" fontAlgn="base">
              <a:lnSpc>
                <a:spcPct val="150000"/>
              </a:lnSpc>
              <a:spcBef>
                <a:spcPct val="0"/>
              </a:spcBef>
              <a:spcAft>
                <a:spcPct val="0"/>
              </a:spcAft>
              <a:buFont typeface="+mj-lt"/>
              <a:buAutoNum type="arabicPeriod"/>
            </a:pPr>
            <a:r>
              <a:rPr lang="nl-NL" sz="1600" dirty="0"/>
              <a:t>Welke cultuur hoort bij jouw stagebedrijf? </a:t>
            </a:r>
          </a:p>
          <a:p>
            <a:pPr marL="342900" indent="-342900" fontAlgn="base">
              <a:lnSpc>
                <a:spcPct val="150000"/>
              </a:lnSpc>
              <a:spcBef>
                <a:spcPct val="0"/>
              </a:spcBef>
              <a:spcAft>
                <a:spcPct val="0"/>
              </a:spcAft>
              <a:buFont typeface="+mj-lt"/>
              <a:buAutoNum type="arabicPeriod"/>
              <a:tabLst/>
            </a:pPr>
            <a:r>
              <a:rPr lang="nl-NL" sz="1600" dirty="0">
                <a:latin typeface="+mn-lt"/>
                <a:ea typeface="Calibri" pitchFamily="34" charset="0"/>
                <a:cs typeface="Arial" panose="020B0604020202020204" pitchFamily="34" charset="0"/>
              </a:rPr>
              <a:t>Motiveer je antwoord met voorbeelden​</a:t>
            </a:r>
          </a:p>
          <a:p>
            <a:pPr marL="342900" indent="-342900" fontAlgn="base">
              <a:spcBef>
                <a:spcPct val="0"/>
              </a:spcBef>
              <a:spcAft>
                <a:spcPct val="0"/>
              </a:spcAft>
              <a:buFont typeface="+mj-lt"/>
              <a:buAutoNum type="arabicPeriod"/>
              <a:tabLst/>
            </a:pPr>
            <a:endParaRPr lang="nl-NL" sz="1600" dirty="0">
              <a:ea typeface="Calibri" pitchFamily="34" charset="0"/>
              <a:cs typeface="Arial" panose="020B0604020202020204" pitchFamily="34" charset="0"/>
            </a:endParaRPr>
          </a:p>
        </p:txBody>
      </p:sp>
    </p:spTree>
    <p:extLst>
      <p:ext uri="{BB962C8B-B14F-4D97-AF65-F5344CB8AC3E}">
        <p14:creationId xmlns:p14="http://schemas.microsoft.com/office/powerpoint/2010/main" val="3291340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BD8566-96A1-420C-A168-32D99014D32C}"/>
              </a:ext>
            </a:extLst>
          </p:cNvPr>
          <p:cNvSpPr>
            <a:spLocks noGrp="1"/>
          </p:cNvSpPr>
          <p:nvPr>
            <p:ph type="title"/>
          </p:nvPr>
        </p:nvSpPr>
        <p:spPr>
          <a:xfrm>
            <a:off x="581192" y="702156"/>
            <a:ext cx="11029616" cy="1188720"/>
          </a:xfrm>
        </p:spPr>
        <p:txBody>
          <a:bodyPr>
            <a:normAutofit/>
          </a:bodyPr>
          <a:lstStyle/>
          <a:p>
            <a:r>
              <a:rPr lang="nl-NL"/>
              <a:t>Model van Quinn &amp; </a:t>
            </a:r>
            <a:r>
              <a:rPr lang="nl-NL" err="1"/>
              <a:t>cameron</a:t>
            </a:r>
            <a:endParaRPr lang="nl-NL"/>
          </a:p>
        </p:txBody>
      </p:sp>
      <p:pic>
        <p:nvPicPr>
          <p:cNvPr id="8" name="Afbeelding 7">
            <a:extLst>
              <a:ext uri="{FF2B5EF4-FFF2-40B4-BE49-F238E27FC236}">
                <a16:creationId xmlns:a16="http://schemas.microsoft.com/office/drawing/2014/main" id="{6FE6F8F0-218B-4463-A156-EE9F12CAC9E4}"/>
              </a:ext>
            </a:extLst>
          </p:cNvPr>
          <p:cNvPicPr>
            <a:picLocks noChangeAspect="1"/>
          </p:cNvPicPr>
          <p:nvPr/>
        </p:nvPicPr>
        <p:blipFill rotWithShape="1">
          <a:blip r:embed="rId2"/>
          <a:srcRect t="1152" r="-2" b="418"/>
          <a:stretch/>
        </p:blipFill>
        <p:spPr>
          <a:xfrm>
            <a:off x="611392" y="2074985"/>
            <a:ext cx="5074920" cy="4308230"/>
          </a:xfrm>
          <a:prstGeom prst="rect">
            <a:avLst/>
          </a:prstGeom>
        </p:spPr>
      </p:pic>
      <p:sp>
        <p:nvSpPr>
          <p:cNvPr id="4" name="AutoShape 2" descr="Afbeeldingsresultaat voor Cultuurmodel van Quinn en Cameron">
            <a:extLst>
              <a:ext uri="{FF2B5EF4-FFF2-40B4-BE49-F238E27FC236}">
                <a16:creationId xmlns:a16="http://schemas.microsoft.com/office/drawing/2014/main" id="{0589F651-7D04-47D2-B27A-46E08FC04DB6}"/>
              </a:ext>
            </a:extLst>
          </p:cNvPr>
          <p:cNvSpPr>
            <a:spLocks noGrp="1" noChangeAspect="1" noChangeArrowheads="1"/>
          </p:cNvSpPr>
          <p:nvPr>
            <p:ph idx="1"/>
          </p:nvPr>
        </p:nvSpPr>
        <p:spPr bwMode="auto">
          <a:xfrm>
            <a:off x="6340830" y="2340864"/>
            <a:ext cx="5269977" cy="3634486"/>
          </a:xfrm>
          <a:prstGeom prst="rect">
            <a:avLst/>
          </a:prstGeom>
          <a:extLst>
            <a:ext uri="{909E8E84-426E-40DD-AFC4-6F175D3DCCD1}">
              <a14:hiddenFill xmlns:a14="http://schemas.microsoft.com/office/drawing/2010/main">
                <a:solidFill>
                  <a:srgbClr val="FFFFFF"/>
                </a:solidFill>
              </a14:hiddenFill>
            </a:ext>
          </a:extLst>
        </p:spPr>
        <p:txBody>
          <a:bodyPr vert="horz" lIns="91440" tIns="45720" rIns="91440" bIns="45720" numCol="1" anchorCtr="0" compatLnSpc="1">
            <a:prstTxWarp prst="textNoShape">
              <a:avLst/>
            </a:prstTxWarp>
            <a:normAutofit/>
          </a:bodyPr>
          <a:lstStyle/>
          <a:p>
            <a:r>
              <a:rPr lang="nl-NL"/>
              <a:t>Familiecultuur</a:t>
            </a:r>
          </a:p>
          <a:p>
            <a:r>
              <a:rPr lang="nl-NL"/>
              <a:t>Innovatiecultuur</a:t>
            </a:r>
          </a:p>
          <a:p>
            <a:r>
              <a:rPr lang="nl-NL"/>
              <a:t>Hiërarchische cultuur </a:t>
            </a:r>
          </a:p>
          <a:p>
            <a:r>
              <a:rPr lang="nl-NL"/>
              <a:t>Marktcultuur </a:t>
            </a:r>
          </a:p>
        </p:txBody>
      </p:sp>
      <p:sp>
        <p:nvSpPr>
          <p:cNvPr id="5" name="AutoShape 4" descr="Afbeeldingsresultaat voor Cultuurmodel van Quinn en Cameron">
            <a:extLst>
              <a:ext uri="{FF2B5EF4-FFF2-40B4-BE49-F238E27FC236}">
                <a16:creationId xmlns:a16="http://schemas.microsoft.com/office/drawing/2014/main" id="{0DDA0A54-8D6C-41BD-97E0-681657CA64D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7" name="AutoShape 8">
            <a:extLst>
              <a:ext uri="{FF2B5EF4-FFF2-40B4-BE49-F238E27FC236}">
                <a16:creationId xmlns:a16="http://schemas.microsoft.com/office/drawing/2014/main" id="{5DCBD0F7-FE3F-414B-86B8-6D37BF96F253}"/>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3866456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251AC2-B760-48D6-960A-986C342A1477}"/>
              </a:ext>
            </a:extLst>
          </p:cNvPr>
          <p:cNvSpPr>
            <a:spLocks noGrp="1"/>
          </p:cNvSpPr>
          <p:nvPr>
            <p:ph type="title"/>
          </p:nvPr>
        </p:nvSpPr>
        <p:spPr/>
        <p:txBody>
          <a:bodyPr/>
          <a:lstStyle/>
          <a:p>
            <a:r>
              <a:rPr lang="nl-NL"/>
              <a:t>Familiecultuur - mensgerichte benadering</a:t>
            </a:r>
          </a:p>
        </p:txBody>
      </p:sp>
      <p:sp>
        <p:nvSpPr>
          <p:cNvPr id="3" name="Tijdelijke aanduiding voor inhoud 2">
            <a:extLst>
              <a:ext uri="{FF2B5EF4-FFF2-40B4-BE49-F238E27FC236}">
                <a16:creationId xmlns:a16="http://schemas.microsoft.com/office/drawing/2014/main" id="{54E3476A-479C-4DD0-8798-015B7438CE43}"/>
              </a:ext>
            </a:extLst>
          </p:cNvPr>
          <p:cNvSpPr>
            <a:spLocks noGrp="1"/>
          </p:cNvSpPr>
          <p:nvPr>
            <p:ph idx="1"/>
          </p:nvPr>
        </p:nvSpPr>
        <p:spPr>
          <a:xfrm>
            <a:off x="581192" y="1890875"/>
            <a:ext cx="11029615" cy="4892479"/>
          </a:xfrm>
        </p:spPr>
        <p:txBody>
          <a:bodyPr>
            <a:normAutofit lnSpcReduction="10000"/>
          </a:bodyPr>
          <a:lstStyle/>
          <a:p>
            <a:pPr marL="0" indent="0">
              <a:buNone/>
            </a:pPr>
            <a:r>
              <a:rPr lang="nl-NL" sz="2100" dirty="0"/>
              <a:t>De mensen ‘maken’ de organisatie. In een organisatie met een familiecultuur staan in de aansturing van de organisatie de volgende begrippen centraal:</a:t>
            </a:r>
          </a:p>
          <a:p>
            <a:pPr marL="0" indent="0">
              <a:buNone/>
            </a:pPr>
            <a:endParaRPr lang="nl-NL" sz="2100" dirty="0"/>
          </a:p>
          <a:p>
            <a:r>
              <a:rPr lang="nl-NL" sz="2100" dirty="0"/>
              <a:t>betrokkenheid</a:t>
            </a:r>
          </a:p>
          <a:p>
            <a:r>
              <a:rPr lang="nl-NL" sz="2100" dirty="0"/>
              <a:t>flexibiliteit</a:t>
            </a:r>
          </a:p>
          <a:p>
            <a:r>
              <a:rPr lang="nl-NL" sz="2100" dirty="0"/>
              <a:t>voor elkaar zorgen</a:t>
            </a:r>
          </a:p>
          <a:p>
            <a:r>
              <a:rPr lang="nl-NL" sz="2100" dirty="0"/>
              <a:t>ontwikkeling</a:t>
            </a:r>
          </a:p>
          <a:p>
            <a:r>
              <a:rPr lang="nl-NL" sz="2100" dirty="0"/>
              <a:t>zeggenschap medewerkers</a:t>
            </a:r>
          </a:p>
          <a:p>
            <a:r>
              <a:rPr lang="nl-NL" sz="2100" dirty="0"/>
              <a:t>loyaliteit</a:t>
            </a:r>
          </a:p>
          <a:p>
            <a:r>
              <a:rPr lang="nl-NL" sz="2100" dirty="0"/>
              <a:t>zelfstandig werken</a:t>
            </a:r>
          </a:p>
          <a:p>
            <a:r>
              <a:rPr lang="nl-NL" sz="2100" dirty="0"/>
              <a:t>samenwerken</a:t>
            </a:r>
          </a:p>
          <a:p>
            <a:pPr marL="0" indent="0">
              <a:buNone/>
            </a:pPr>
            <a:endParaRPr lang="nl-NL" sz="2100" dirty="0"/>
          </a:p>
          <a:p>
            <a:r>
              <a:rPr lang="nl-NL" sz="2100" dirty="0"/>
              <a:t>Voorbeeld: Greenpeace, gemeentehuizen en scholen</a:t>
            </a:r>
          </a:p>
        </p:txBody>
      </p:sp>
      <p:sp>
        <p:nvSpPr>
          <p:cNvPr id="4" name="AutoShape 2" descr="Afbeeldingsresultaat voor familiecultuur">
            <a:extLst>
              <a:ext uri="{FF2B5EF4-FFF2-40B4-BE49-F238E27FC236}">
                <a16:creationId xmlns:a16="http://schemas.microsoft.com/office/drawing/2014/main" id="{8FB3E36C-50D8-4A8B-82C7-5C27FD04C47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5" name="Afbeelding 4">
            <a:extLst>
              <a:ext uri="{FF2B5EF4-FFF2-40B4-BE49-F238E27FC236}">
                <a16:creationId xmlns:a16="http://schemas.microsoft.com/office/drawing/2014/main" id="{D1F570EB-139B-43F2-B23F-5ACB4CE04A06}"/>
              </a:ext>
            </a:extLst>
          </p:cNvPr>
          <p:cNvPicPr>
            <a:picLocks noChangeAspect="1"/>
          </p:cNvPicPr>
          <p:nvPr/>
        </p:nvPicPr>
        <p:blipFill>
          <a:blip r:embed="rId2"/>
          <a:stretch>
            <a:fillRect/>
          </a:stretch>
        </p:blipFill>
        <p:spPr>
          <a:xfrm>
            <a:off x="8014826" y="2893295"/>
            <a:ext cx="3143250" cy="3057525"/>
          </a:xfrm>
          <a:prstGeom prst="rect">
            <a:avLst/>
          </a:prstGeom>
        </p:spPr>
      </p:pic>
    </p:spTree>
    <p:extLst>
      <p:ext uri="{BB962C8B-B14F-4D97-AF65-F5344CB8AC3E}">
        <p14:creationId xmlns:p14="http://schemas.microsoft.com/office/powerpoint/2010/main" val="3039829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643C59-FBC2-4A32-844A-841510A0CF26}"/>
              </a:ext>
            </a:extLst>
          </p:cNvPr>
          <p:cNvSpPr>
            <a:spLocks noGrp="1"/>
          </p:cNvSpPr>
          <p:nvPr>
            <p:ph type="title"/>
          </p:nvPr>
        </p:nvSpPr>
        <p:spPr/>
        <p:txBody>
          <a:bodyPr/>
          <a:lstStyle/>
          <a:p>
            <a:r>
              <a:rPr lang="nl-NL"/>
              <a:t>Innovatiecultuur - creatiegerichte benadering</a:t>
            </a:r>
          </a:p>
        </p:txBody>
      </p:sp>
      <p:sp>
        <p:nvSpPr>
          <p:cNvPr id="3" name="Tijdelijke aanduiding voor inhoud 2">
            <a:extLst>
              <a:ext uri="{FF2B5EF4-FFF2-40B4-BE49-F238E27FC236}">
                <a16:creationId xmlns:a16="http://schemas.microsoft.com/office/drawing/2014/main" id="{07046E66-996D-4170-B70F-0C3E7F2BCD5D}"/>
              </a:ext>
            </a:extLst>
          </p:cNvPr>
          <p:cNvSpPr>
            <a:spLocks noGrp="1"/>
          </p:cNvSpPr>
          <p:nvPr>
            <p:ph idx="1"/>
          </p:nvPr>
        </p:nvSpPr>
        <p:spPr>
          <a:xfrm>
            <a:off x="581193" y="1995631"/>
            <a:ext cx="11029615" cy="4358516"/>
          </a:xfrm>
        </p:spPr>
        <p:txBody>
          <a:bodyPr>
            <a:normAutofit fontScale="92500" lnSpcReduction="20000"/>
          </a:bodyPr>
          <a:lstStyle/>
          <a:p>
            <a:pPr marL="0" indent="0">
              <a:buNone/>
            </a:pPr>
            <a:r>
              <a:rPr lang="nl-NL"/>
              <a:t>Volgens Quinn en Cameron zijn dit soort organisaties alleen succesvol als zij flexibel kunnen inspelen op de behoefte van de klant. </a:t>
            </a:r>
          </a:p>
          <a:p>
            <a:r>
              <a:rPr lang="nl-NL"/>
              <a:t>productdifferentiatie</a:t>
            </a:r>
          </a:p>
          <a:p>
            <a:r>
              <a:rPr lang="nl-NL"/>
              <a:t>creatief denken</a:t>
            </a:r>
          </a:p>
          <a:p>
            <a:r>
              <a:rPr lang="nl-NL"/>
              <a:t>managen van veranderingen</a:t>
            </a:r>
          </a:p>
          <a:p>
            <a:r>
              <a:rPr lang="nl-NL"/>
              <a:t>ondernemerschap</a:t>
            </a:r>
          </a:p>
          <a:p>
            <a:r>
              <a:rPr lang="nl-NL"/>
              <a:t>experimenteren</a:t>
            </a:r>
          </a:p>
          <a:p>
            <a:r>
              <a:rPr lang="nl-NL"/>
              <a:t>flexibiliteit</a:t>
            </a:r>
          </a:p>
          <a:p>
            <a:r>
              <a:rPr lang="nl-NL"/>
              <a:t>Projectorganisatie</a:t>
            </a:r>
          </a:p>
          <a:p>
            <a:endParaRPr lang="nl-NL"/>
          </a:p>
          <a:p>
            <a:pPr marL="0" indent="0">
              <a:buNone/>
            </a:pPr>
            <a:r>
              <a:rPr lang="nl-NL"/>
              <a:t>Voorbeeld:  Apple </a:t>
            </a:r>
          </a:p>
        </p:txBody>
      </p:sp>
      <p:pic>
        <p:nvPicPr>
          <p:cNvPr id="4" name="Afbeelding 3">
            <a:extLst>
              <a:ext uri="{FF2B5EF4-FFF2-40B4-BE49-F238E27FC236}">
                <a16:creationId xmlns:a16="http://schemas.microsoft.com/office/drawing/2014/main" id="{FBC010F1-90B8-4B13-84A7-893E9DD404F1}"/>
              </a:ext>
            </a:extLst>
          </p:cNvPr>
          <p:cNvPicPr>
            <a:picLocks noChangeAspect="1"/>
          </p:cNvPicPr>
          <p:nvPr/>
        </p:nvPicPr>
        <p:blipFill>
          <a:blip r:embed="rId2"/>
          <a:stretch>
            <a:fillRect/>
          </a:stretch>
        </p:blipFill>
        <p:spPr>
          <a:xfrm>
            <a:off x="8206598" y="2966344"/>
            <a:ext cx="3095625" cy="3057525"/>
          </a:xfrm>
          <a:prstGeom prst="rect">
            <a:avLst/>
          </a:prstGeom>
        </p:spPr>
      </p:pic>
    </p:spTree>
    <p:extLst>
      <p:ext uri="{BB962C8B-B14F-4D97-AF65-F5344CB8AC3E}">
        <p14:creationId xmlns:p14="http://schemas.microsoft.com/office/powerpoint/2010/main" val="1333431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D8D300-935B-444B-B8AA-5A51821880D1}"/>
              </a:ext>
            </a:extLst>
          </p:cNvPr>
          <p:cNvSpPr>
            <a:spLocks noGrp="1"/>
          </p:cNvSpPr>
          <p:nvPr>
            <p:ph type="title"/>
          </p:nvPr>
        </p:nvSpPr>
        <p:spPr/>
        <p:txBody>
          <a:bodyPr/>
          <a:lstStyle/>
          <a:p>
            <a:r>
              <a:rPr lang="nl-NL"/>
              <a:t>Marktcultuur – resultaatgerichte benadering </a:t>
            </a:r>
          </a:p>
        </p:txBody>
      </p:sp>
      <p:sp>
        <p:nvSpPr>
          <p:cNvPr id="3" name="Tijdelijke aanduiding voor inhoud 2">
            <a:extLst>
              <a:ext uri="{FF2B5EF4-FFF2-40B4-BE49-F238E27FC236}">
                <a16:creationId xmlns:a16="http://schemas.microsoft.com/office/drawing/2014/main" id="{0FAA01DC-CB16-4FEE-A610-46737FC61D11}"/>
              </a:ext>
            </a:extLst>
          </p:cNvPr>
          <p:cNvSpPr>
            <a:spLocks noGrp="1"/>
          </p:cNvSpPr>
          <p:nvPr>
            <p:ph idx="1"/>
          </p:nvPr>
        </p:nvSpPr>
        <p:spPr>
          <a:xfrm>
            <a:off x="581193" y="1890875"/>
            <a:ext cx="11029615" cy="4771181"/>
          </a:xfrm>
        </p:spPr>
        <p:txBody>
          <a:bodyPr>
            <a:normAutofit fontScale="77500" lnSpcReduction="20000"/>
          </a:bodyPr>
          <a:lstStyle/>
          <a:p>
            <a:pPr marL="0" indent="0">
              <a:buNone/>
            </a:pPr>
            <a:r>
              <a:rPr lang="nl-NL" dirty="0"/>
              <a:t>Kenmerkt zich door een sterke leider die keuzes maakt om maximale winst te behalen.  Zonder rekening te houden met de belangen van medewerkers of anderen. De organisatie is succesvol als deze onder alle omstandigheden naar maximale winst streeft. </a:t>
            </a:r>
          </a:p>
          <a:p>
            <a:pPr marL="0" indent="0">
              <a:buNone/>
            </a:pPr>
            <a:endParaRPr lang="nl-NL" dirty="0"/>
          </a:p>
          <a:p>
            <a:r>
              <a:rPr lang="nl-NL" dirty="0"/>
              <a:t>extern gericht</a:t>
            </a:r>
          </a:p>
          <a:p>
            <a:r>
              <a:rPr lang="nl-NL" dirty="0"/>
              <a:t>heldere doelstellingen</a:t>
            </a:r>
          </a:p>
          <a:p>
            <a:r>
              <a:rPr lang="nl-NL" dirty="0"/>
              <a:t>harde concurrentie</a:t>
            </a:r>
          </a:p>
          <a:p>
            <a:r>
              <a:rPr lang="nl-NL" dirty="0"/>
              <a:t>prestatiebeloning</a:t>
            </a:r>
          </a:p>
          <a:p>
            <a:r>
              <a:rPr lang="nl-NL" dirty="0"/>
              <a:t>concurrentievoordeel</a:t>
            </a:r>
          </a:p>
          <a:p>
            <a:r>
              <a:rPr lang="nl-NL" dirty="0"/>
              <a:t>directe sturing</a:t>
            </a:r>
          </a:p>
          <a:p>
            <a:endParaRPr lang="nl-NL" dirty="0"/>
          </a:p>
          <a:p>
            <a:endParaRPr lang="nl-NL" dirty="0"/>
          </a:p>
          <a:p>
            <a:pPr marL="0" indent="0">
              <a:buNone/>
            </a:pPr>
            <a:r>
              <a:rPr lang="nl-NL" dirty="0"/>
              <a:t>Voorbeeld: Ryanair </a:t>
            </a:r>
          </a:p>
        </p:txBody>
      </p:sp>
      <p:pic>
        <p:nvPicPr>
          <p:cNvPr id="5" name="Afbeelding 4">
            <a:extLst>
              <a:ext uri="{FF2B5EF4-FFF2-40B4-BE49-F238E27FC236}">
                <a16:creationId xmlns:a16="http://schemas.microsoft.com/office/drawing/2014/main" id="{DAE89D20-136B-4C3D-93EC-126CE086F9EB}"/>
              </a:ext>
            </a:extLst>
          </p:cNvPr>
          <p:cNvPicPr>
            <a:picLocks noChangeAspect="1"/>
          </p:cNvPicPr>
          <p:nvPr/>
        </p:nvPicPr>
        <p:blipFill>
          <a:blip r:embed="rId2"/>
          <a:stretch>
            <a:fillRect/>
          </a:stretch>
        </p:blipFill>
        <p:spPr>
          <a:xfrm>
            <a:off x="7996689" y="3176833"/>
            <a:ext cx="2857705" cy="2866418"/>
          </a:xfrm>
          <a:prstGeom prst="rect">
            <a:avLst/>
          </a:prstGeom>
        </p:spPr>
      </p:pic>
    </p:spTree>
    <p:extLst>
      <p:ext uri="{BB962C8B-B14F-4D97-AF65-F5344CB8AC3E}">
        <p14:creationId xmlns:p14="http://schemas.microsoft.com/office/powerpoint/2010/main" val="2797519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88DE77-2A1F-4E15-8069-60DEF92B219A}"/>
              </a:ext>
            </a:extLst>
          </p:cNvPr>
          <p:cNvSpPr>
            <a:spLocks noGrp="1"/>
          </p:cNvSpPr>
          <p:nvPr>
            <p:ph type="title"/>
          </p:nvPr>
        </p:nvSpPr>
        <p:spPr/>
        <p:txBody>
          <a:bodyPr>
            <a:normAutofit fontScale="90000"/>
          </a:bodyPr>
          <a:lstStyle/>
          <a:p>
            <a:br>
              <a:rPr lang="nl-NL"/>
            </a:br>
            <a:r>
              <a:rPr lang="nl-NL"/>
              <a:t>HIERACHISCHE CULTUUR - taakgerichte benadering</a:t>
            </a:r>
          </a:p>
        </p:txBody>
      </p:sp>
      <p:sp>
        <p:nvSpPr>
          <p:cNvPr id="3" name="Tijdelijke aanduiding voor inhoud 2">
            <a:extLst>
              <a:ext uri="{FF2B5EF4-FFF2-40B4-BE49-F238E27FC236}">
                <a16:creationId xmlns:a16="http://schemas.microsoft.com/office/drawing/2014/main" id="{E041D90B-713D-4F15-9D71-54D3F4D7CA9E}"/>
              </a:ext>
            </a:extLst>
          </p:cNvPr>
          <p:cNvSpPr>
            <a:spLocks noGrp="1"/>
          </p:cNvSpPr>
          <p:nvPr>
            <p:ph idx="1"/>
          </p:nvPr>
        </p:nvSpPr>
        <p:spPr>
          <a:xfrm>
            <a:off x="581192" y="2340863"/>
            <a:ext cx="11029615" cy="4311863"/>
          </a:xfrm>
        </p:spPr>
        <p:txBody>
          <a:bodyPr>
            <a:normAutofit fontScale="70000" lnSpcReduction="20000"/>
          </a:bodyPr>
          <a:lstStyle/>
          <a:p>
            <a:pPr marL="0" indent="0">
              <a:buNone/>
            </a:pPr>
            <a:r>
              <a:rPr lang="nl-NL"/>
              <a:t>Deze organisaties zijn succesvol als de interne processen beheerd worden. Een organisatie is een optelsom van taken die medewerkers met behulp van regels en voorschriften goed moeten uitvoeren.</a:t>
            </a:r>
          </a:p>
          <a:p>
            <a:r>
              <a:rPr lang="nl-NL"/>
              <a:t>werkinstructies</a:t>
            </a:r>
          </a:p>
          <a:p>
            <a:r>
              <a:rPr lang="nl-NL"/>
              <a:t>taakspecialisatie</a:t>
            </a:r>
          </a:p>
          <a:p>
            <a:r>
              <a:rPr lang="nl-NL"/>
              <a:t>standaardisatie processen</a:t>
            </a:r>
          </a:p>
          <a:p>
            <a:r>
              <a:rPr lang="nl-NL"/>
              <a:t>productienormen</a:t>
            </a:r>
          </a:p>
          <a:p>
            <a:r>
              <a:rPr lang="nl-NL"/>
              <a:t>intern gericht</a:t>
            </a:r>
          </a:p>
          <a:p>
            <a:r>
              <a:rPr lang="nl-NL"/>
              <a:t>kwaliteitscontrole</a:t>
            </a:r>
          </a:p>
          <a:p>
            <a:r>
              <a:rPr lang="nl-NL"/>
              <a:t>duidelijke lijnen</a:t>
            </a:r>
          </a:p>
          <a:p>
            <a:r>
              <a:rPr lang="nl-NL"/>
              <a:t>bureaucratische organisatie</a:t>
            </a:r>
          </a:p>
          <a:p>
            <a:r>
              <a:rPr lang="nl-NL"/>
              <a:t>Efficiency</a:t>
            </a:r>
          </a:p>
          <a:p>
            <a:endParaRPr lang="nl-NL"/>
          </a:p>
          <a:p>
            <a:pPr marL="0" indent="0">
              <a:buNone/>
            </a:pPr>
            <a:r>
              <a:rPr lang="nl-NL"/>
              <a:t>Voorbeeld: het leger </a:t>
            </a:r>
          </a:p>
        </p:txBody>
      </p:sp>
      <p:pic>
        <p:nvPicPr>
          <p:cNvPr id="4" name="Afbeelding 3">
            <a:extLst>
              <a:ext uri="{FF2B5EF4-FFF2-40B4-BE49-F238E27FC236}">
                <a16:creationId xmlns:a16="http://schemas.microsoft.com/office/drawing/2014/main" id="{95CA0C97-F68E-406B-A659-644B5482E126}"/>
              </a:ext>
            </a:extLst>
          </p:cNvPr>
          <p:cNvPicPr>
            <a:picLocks noChangeAspect="1"/>
          </p:cNvPicPr>
          <p:nvPr/>
        </p:nvPicPr>
        <p:blipFill>
          <a:blip r:embed="rId2"/>
          <a:stretch>
            <a:fillRect/>
          </a:stretch>
        </p:blipFill>
        <p:spPr>
          <a:xfrm>
            <a:off x="8094493" y="3340079"/>
            <a:ext cx="2681244" cy="2664795"/>
          </a:xfrm>
          <a:prstGeom prst="rect">
            <a:avLst/>
          </a:prstGeom>
        </p:spPr>
      </p:pic>
    </p:spTree>
    <p:extLst>
      <p:ext uri="{BB962C8B-B14F-4D97-AF65-F5344CB8AC3E}">
        <p14:creationId xmlns:p14="http://schemas.microsoft.com/office/powerpoint/2010/main" val="76286846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4FF143-0ABB-4CFF-A5DD-2BA0E6EC906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899890D-19C3-4912-9486-C896FCDCF6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583B6F-241B-4752-BA3F-65607B61D5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538</TotalTime>
  <Words>657</Words>
  <Application>Microsoft Office PowerPoint</Application>
  <PresentationFormat>Breedbeeld</PresentationFormat>
  <Paragraphs>109</Paragraphs>
  <Slides>9</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Calibri</vt:lpstr>
      <vt:lpstr>Calibri Light</vt:lpstr>
      <vt:lpstr>Wingdings</vt:lpstr>
      <vt:lpstr>Kantoorthema</vt:lpstr>
      <vt:lpstr>PowerPoint-presentatie</vt:lpstr>
      <vt:lpstr>PowerPoint-presentatie</vt:lpstr>
      <vt:lpstr>PowerPoint-presentatie</vt:lpstr>
      <vt:lpstr>Opdracht – individueel </vt:lpstr>
      <vt:lpstr>Model van Quinn &amp; cameron</vt:lpstr>
      <vt:lpstr>Familiecultuur - mensgerichte benadering</vt:lpstr>
      <vt:lpstr>Innovatiecultuur - creatiegerichte benadering</vt:lpstr>
      <vt:lpstr>Marktcultuur – resultaatgerichte benadering </vt:lpstr>
      <vt:lpstr> HIERACHISCHE CULTUUR - taakgerichte benadering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Thomas Noordeloos</cp:lastModifiedBy>
  <cp:revision>12</cp:revision>
  <dcterms:created xsi:type="dcterms:W3CDTF">2021-07-07T07:37:45Z</dcterms:created>
  <dcterms:modified xsi:type="dcterms:W3CDTF">2023-02-13T11:09:42Z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ies>
</file>